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76" d="100"/>
          <a:sy n="76"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81142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99255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75121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9592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05045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20160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95103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61895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47687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47114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41388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17848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95522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77876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60770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70194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5/7/2015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71462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5/7/2015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86253"/>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package" Target="../embeddings/Microsoft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EECT 111 FINAL PROJECT</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Circuit Analysis</a:t>
            </a:r>
          </a:p>
          <a:p>
            <a:r>
              <a:rPr lang="en-US" dirty="0" smtClean="0">
                <a:solidFill>
                  <a:schemeClr val="tx1"/>
                </a:solidFill>
              </a:rPr>
              <a:t>Spring 2015</a:t>
            </a:r>
          </a:p>
          <a:p>
            <a:r>
              <a:rPr lang="en-US" dirty="0" smtClean="0">
                <a:solidFill>
                  <a:schemeClr val="tx1"/>
                </a:solidFill>
              </a:rPr>
              <a:t>Cody Fletcher</a:t>
            </a:r>
          </a:p>
          <a:p>
            <a:r>
              <a:rPr lang="en-US" dirty="0" smtClean="0">
                <a:solidFill>
                  <a:schemeClr val="tx1"/>
                </a:solidFill>
              </a:rPr>
              <a:t>May 7, 2015</a:t>
            </a:r>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0" y="6159500"/>
            <a:ext cx="1765300" cy="508000"/>
          </a:xfrm>
          <a:prstGeom prst="rect">
            <a:avLst/>
          </a:prstGeom>
        </p:spPr>
      </p:pic>
    </p:spTree>
    <p:extLst>
      <p:ext uri="{BB962C8B-B14F-4D97-AF65-F5344CB8AC3E}">
        <p14:creationId xmlns:p14="http://schemas.microsoft.com/office/powerpoint/2010/main" val="25713658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67" y="0"/>
            <a:ext cx="6569213" cy="1538286"/>
          </a:xfrm>
        </p:spPr>
        <p:txBody>
          <a:bodyPr>
            <a:normAutofit fontScale="90000"/>
          </a:bodyPr>
          <a:lstStyle/>
          <a:p>
            <a:pPr algn="ctr"/>
            <a:r>
              <a:rPr lang="en-US" sz="2400" dirty="0" smtClean="0">
                <a:solidFill>
                  <a:schemeClr val="tx1"/>
                </a:solidFill>
              </a:rPr>
              <a:t>When combining Multiple resistors in series and Parallel several Rules apply in order to calculate the total resistance.</a:t>
            </a:r>
            <a:endParaRPr lang="en-US" sz="2400" dirty="0">
              <a:solidFill>
                <a:schemeClr val="tx1"/>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304" r="15304"/>
          <a:stretch>
            <a:fillRect/>
          </a:stretch>
        </p:blipFill>
        <p:spPr>
          <a:xfrm>
            <a:off x="7378699" y="-18288"/>
            <a:ext cx="3331633" cy="690372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899758" y="1538286"/>
            <a:ext cx="6301221" cy="5739007"/>
          </a:xfrm>
        </p:spPr>
        <p:txBody>
          <a:bodyPr>
            <a:noAutofit/>
          </a:bodyPr>
          <a:lstStyle/>
          <a:p>
            <a:r>
              <a:rPr lang="en-US" spc="-100" dirty="0" smtClean="0">
                <a:solidFill>
                  <a:schemeClr val="tx1"/>
                </a:solidFill>
              </a:rPr>
              <a:t>When combining multiple resistors in series, the total resistance is simply the sum of the resistors as measured by XMM2 in the figure to the right..  When combining in parallel, it depends on the number of resistors, and the whether or not those values are equal.  In the circuit measured byXMM1, all three resistors are the same value, therefor, to calculate total resistance, simply take the resistor value and divide it by the total number of equal resistors.  In the parallel circuit measured by XMM4, the resistor values are different, and there are only 2 resistors, total resistance is calculated by multiplying the two resistor values, and dividing that by the sum of the two resistor values. </a:t>
            </a:r>
            <a:r>
              <a:rPr lang="en-US" spc="-100" dirty="0">
                <a:solidFill>
                  <a:schemeClr val="tx1"/>
                </a:solidFill>
              </a:rPr>
              <a:t> </a:t>
            </a:r>
            <a:r>
              <a:rPr lang="en-US" spc="-100" dirty="0" smtClean="0">
                <a:solidFill>
                  <a:schemeClr val="tx1"/>
                </a:solidFill>
              </a:rPr>
              <a:t>In the parallel circuit measured by XMM3, there are more than two resistors of different values, in order to calculate the total resistance each resistor values reciprocal is added together, and then the reciprocal of that value is equal to the total resistance.</a:t>
            </a:r>
            <a:endParaRPr lang="en-US" spc="-100" dirty="0">
              <a:solidFill>
                <a:schemeClr val="tx1"/>
              </a:solidFill>
            </a:endParaRPr>
          </a:p>
        </p:txBody>
      </p:sp>
    </p:spTree>
    <p:extLst>
      <p:ext uri="{BB962C8B-B14F-4D97-AF65-F5344CB8AC3E}">
        <p14:creationId xmlns:p14="http://schemas.microsoft.com/office/powerpoint/2010/main" val="13502505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697" y="61699"/>
            <a:ext cx="10047516" cy="1733850"/>
          </a:xfrm>
        </p:spPr>
        <p:txBody>
          <a:bodyPr>
            <a:noAutofit/>
          </a:bodyPr>
          <a:lstStyle/>
          <a:p>
            <a:pPr algn="ctr"/>
            <a:r>
              <a:rPr lang="en-US" sz="2400" dirty="0" smtClean="0"/>
              <a:t>Calculating Total Resistance, total current, total power, nodal voltages, branch currents, and power dissipation of a resistor circuit.</a:t>
            </a:r>
            <a:endParaRPr lang="en-US" sz="2400" dirty="0"/>
          </a:p>
        </p:txBody>
      </p:sp>
      <p:sp>
        <p:nvSpPr>
          <p:cNvPr id="7" name="TextBox 6"/>
          <p:cNvSpPr txBox="1"/>
          <p:nvPr/>
        </p:nvSpPr>
        <p:spPr>
          <a:xfrm>
            <a:off x="581325" y="1945977"/>
            <a:ext cx="11514260" cy="2031325"/>
          </a:xfrm>
          <a:prstGeom prst="rect">
            <a:avLst/>
          </a:prstGeom>
          <a:noFill/>
        </p:spPr>
        <p:txBody>
          <a:bodyPr wrap="square" rtlCol="0">
            <a:spAutoFit/>
          </a:bodyPr>
          <a:lstStyle/>
          <a:p>
            <a:r>
              <a:rPr lang="en-US" dirty="0"/>
              <a:t>Finding the </a:t>
            </a:r>
            <a:r>
              <a:rPr lang="en-US" dirty="0" smtClean="0"/>
              <a:t>voltage and current over </a:t>
            </a:r>
            <a:r>
              <a:rPr lang="en-US" dirty="0"/>
              <a:t>resistors in a complicated network is done using Ohm's Law, V=IR. Just as the battery voltage is the total current multiplied by the total equivalent resistance, so the voltage over any given resistor is the current through that resistor multiplied by its resistance. Consequently, to find the voltage over each resistor, you must first find the total current in the circuit, and then find the current through each branch. This can quickly become </a:t>
            </a:r>
            <a:r>
              <a:rPr lang="en-US" dirty="0" smtClean="0"/>
              <a:t>complicated </a:t>
            </a:r>
            <a:r>
              <a:rPr lang="en-US" dirty="0"/>
              <a:t>for a network with anything but trivial </a:t>
            </a:r>
            <a:r>
              <a:rPr lang="en-US" dirty="0" smtClean="0"/>
              <a:t>complexity, so I will provide a detailed summary of the process with EXCEL in the next slide.</a:t>
            </a:r>
            <a:endParaRPr lang="en-US" dirty="0"/>
          </a:p>
        </p:txBody>
      </p:sp>
      <p:sp>
        <p:nvSpPr>
          <p:cNvPr id="10" name="TextBox 9"/>
          <p:cNvSpPr txBox="1"/>
          <p:nvPr/>
        </p:nvSpPr>
        <p:spPr>
          <a:xfrm>
            <a:off x="1314697" y="3878534"/>
            <a:ext cx="10281558" cy="2646878"/>
          </a:xfrm>
          <a:prstGeom prst="rect">
            <a:avLst/>
          </a:prstGeom>
          <a:noFill/>
        </p:spPr>
        <p:txBody>
          <a:bodyPr wrap="square" rtlCol="0">
            <a:spAutoFit/>
          </a:bodyPr>
          <a:lstStyle/>
          <a:p>
            <a:r>
              <a:rPr lang="en-US" dirty="0" smtClean="0"/>
              <a:t>There are 4 main steps that need to be completed in order to perform these calculations.</a:t>
            </a:r>
          </a:p>
          <a:p>
            <a:endParaRPr lang="en-US" dirty="0"/>
          </a:p>
          <a:p>
            <a:pPr marL="342900" indent="-342900">
              <a:buAutoNum type="arabicPeriod"/>
            </a:pPr>
            <a:r>
              <a:rPr lang="en-US" dirty="0" smtClean="0"/>
              <a:t>Calculate each parallel </a:t>
            </a:r>
            <a:r>
              <a:rPr lang="en-US" dirty="0"/>
              <a:t>element as one </a:t>
            </a:r>
            <a:r>
              <a:rPr lang="en-US" dirty="0" smtClean="0"/>
              <a:t>resistor, and then calculate total resistance.</a:t>
            </a:r>
          </a:p>
          <a:p>
            <a:pPr marL="342900" indent="-342900">
              <a:buAutoNum type="arabicPeriod"/>
            </a:pPr>
            <a:r>
              <a:rPr lang="en-US" dirty="0"/>
              <a:t>Calculate the total </a:t>
            </a:r>
            <a:r>
              <a:rPr lang="en-US" dirty="0" smtClean="0"/>
              <a:t>current:  I=V/R</a:t>
            </a:r>
          </a:p>
          <a:p>
            <a:pPr marL="342900" indent="-342900">
              <a:buAutoNum type="arabicPeriod"/>
            </a:pPr>
            <a:r>
              <a:rPr lang="en-US" dirty="0" smtClean="0"/>
              <a:t>Calculate </a:t>
            </a:r>
            <a:r>
              <a:rPr lang="en-US" dirty="0"/>
              <a:t>the voltage </a:t>
            </a:r>
            <a:r>
              <a:rPr lang="en-US" dirty="0" smtClean="0"/>
              <a:t>over each equivalent resistor.  This is the reason we reduced the </a:t>
            </a:r>
            <a:r>
              <a:rPr lang="en-US" dirty="0"/>
              <a:t>parallel </a:t>
            </a:r>
            <a:r>
              <a:rPr lang="en-US" dirty="0" smtClean="0"/>
              <a:t>network components </a:t>
            </a:r>
            <a:r>
              <a:rPr lang="en-US" dirty="0"/>
              <a:t>to equivalent resistors in </a:t>
            </a:r>
            <a:r>
              <a:rPr lang="en-US" dirty="0" smtClean="0"/>
              <a:t>series, because a series circuit has the same current throughout the circuit.</a:t>
            </a:r>
          </a:p>
          <a:p>
            <a:pPr marL="342900" indent="-342900">
              <a:buAutoNum type="arabicPeriod"/>
            </a:pPr>
            <a:r>
              <a:rPr lang="en-US" dirty="0" smtClean="0"/>
              <a:t>Once we have obtained the Voltage across each resistor, we can then calculate current and power dissipation. </a:t>
            </a:r>
            <a:endParaRPr lang="en-US" dirty="0"/>
          </a:p>
        </p:txBody>
      </p:sp>
    </p:spTree>
    <p:extLst>
      <p:ext uri="{BB962C8B-B14F-4D97-AF65-F5344CB8AC3E}">
        <p14:creationId xmlns:p14="http://schemas.microsoft.com/office/powerpoint/2010/main" val="42698118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648670804"/>
              </p:ext>
            </p:extLst>
          </p:nvPr>
        </p:nvGraphicFramePr>
        <p:xfrm>
          <a:off x="1283191" y="122498"/>
          <a:ext cx="5467598" cy="5729662"/>
        </p:xfrm>
        <a:graphic>
          <a:graphicData uri="http://schemas.openxmlformats.org/presentationml/2006/ole">
            <mc:AlternateContent xmlns:mc="http://schemas.openxmlformats.org/markup-compatibility/2006">
              <mc:Choice xmlns:v="urn:schemas-microsoft-com:vml" Requires="v">
                <p:oleObj spid="_x0000_s1031" name="Worksheet" r:id="rId4" imgW="4372102" imgH="4581630" progId="Excel.Sheet.12">
                  <p:embed/>
                </p:oleObj>
              </mc:Choice>
              <mc:Fallback>
                <p:oleObj name="Worksheet" r:id="rId4" imgW="4372102" imgH="4581630" progId="Excel.Sheet.12">
                  <p:embed/>
                  <p:pic>
                    <p:nvPicPr>
                      <p:cNvPr id="0" name=""/>
                      <p:cNvPicPr/>
                      <p:nvPr/>
                    </p:nvPicPr>
                    <p:blipFill>
                      <a:blip r:embed="rId5"/>
                      <a:stretch>
                        <a:fillRect/>
                      </a:stretch>
                    </p:blipFill>
                    <p:spPr>
                      <a:xfrm>
                        <a:off x="1283191" y="122498"/>
                        <a:ext cx="5467598" cy="5729662"/>
                      </a:xfrm>
                      <a:prstGeom prst="rect">
                        <a:avLst/>
                      </a:prstGeom>
                    </p:spPr>
                  </p:pic>
                </p:oleObj>
              </mc:Fallback>
            </mc:AlternateContent>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742" y="2316566"/>
            <a:ext cx="7786665" cy="4316990"/>
          </a:xfrm>
          <a:prstGeom prst="rect">
            <a:avLst/>
          </a:prstGeom>
        </p:spPr>
      </p:pic>
      <p:sp>
        <p:nvSpPr>
          <p:cNvPr id="8" name="TextBox 7"/>
          <p:cNvSpPr txBox="1"/>
          <p:nvPr/>
        </p:nvSpPr>
        <p:spPr>
          <a:xfrm>
            <a:off x="6750789" y="706308"/>
            <a:ext cx="5308618" cy="400110"/>
          </a:xfrm>
          <a:prstGeom prst="rect">
            <a:avLst/>
          </a:prstGeom>
          <a:noFill/>
        </p:spPr>
        <p:txBody>
          <a:bodyPr wrap="square" rtlCol="0">
            <a:spAutoFit/>
          </a:bodyPr>
          <a:lstStyle/>
          <a:p>
            <a:r>
              <a:rPr lang="en-US" sz="2000" dirty="0" smtClean="0"/>
              <a:t>MultiSIM and EXCEL of a Complex Resistor Circuit</a:t>
            </a:r>
            <a:endParaRPr lang="en-US" sz="2000" dirty="0"/>
          </a:p>
        </p:txBody>
      </p:sp>
    </p:spTree>
    <p:extLst>
      <p:ext uri="{BB962C8B-B14F-4D97-AF65-F5344CB8AC3E}">
        <p14:creationId xmlns:p14="http://schemas.microsoft.com/office/powerpoint/2010/main" val="30410310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98" y="382385"/>
            <a:ext cx="11089178" cy="748146"/>
          </a:xfrm>
        </p:spPr>
        <p:txBody>
          <a:bodyPr>
            <a:normAutofit/>
          </a:bodyPr>
          <a:lstStyle/>
          <a:p>
            <a:r>
              <a:rPr lang="en-US" dirty="0" err="1" smtClean="0"/>
              <a:t>Thevenin</a:t>
            </a:r>
            <a:r>
              <a:rPr lang="en-US" dirty="0" smtClean="0"/>
              <a:t> Resistance and Voltage of A Resistor Circuit</a:t>
            </a:r>
            <a:endParaRPr lang="en-US" dirty="0"/>
          </a:p>
        </p:txBody>
      </p:sp>
      <p:sp>
        <p:nvSpPr>
          <p:cNvPr id="4" name="Text Placeholder 3"/>
          <p:cNvSpPr>
            <a:spLocks noGrp="1"/>
          </p:cNvSpPr>
          <p:nvPr>
            <p:ph type="body" sz="half" idx="2"/>
          </p:nvPr>
        </p:nvSpPr>
        <p:spPr>
          <a:xfrm>
            <a:off x="2267339" y="1130531"/>
            <a:ext cx="9204225" cy="1895302"/>
          </a:xfrm>
        </p:spPr>
        <p:txBody>
          <a:bodyPr>
            <a:normAutofit fontScale="85000" lnSpcReduction="10000"/>
          </a:bodyPr>
          <a:lstStyle/>
          <a:p>
            <a:r>
              <a:rPr lang="en-US" dirty="0"/>
              <a:t>The </a:t>
            </a:r>
            <a:r>
              <a:rPr lang="en-US" dirty="0" err="1"/>
              <a:t>Thevenin</a:t>
            </a:r>
            <a:r>
              <a:rPr lang="en-US" dirty="0"/>
              <a:t>-equivalent voltage is the voltage at the output terminals of the original circuit. When calculating a </a:t>
            </a:r>
            <a:r>
              <a:rPr lang="en-US" dirty="0" err="1"/>
              <a:t>Thévenin</a:t>
            </a:r>
            <a:r>
              <a:rPr lang="en-US" dirty="0"/>
              <a:t>-equivalent voltage, the voltage divider principle is useful, by declaring one terminal to be </a:t>
            </a:r>
            <a:r>
              <a:rPr lang="en-US" dirty="0" err="1"/>
              <a:t>V</a:t>
            </a:r>
            <a:r>
              <a:rPr lang="en-US" baseline="-25000" dirty="0" err="1"/>
              <a:t>out</a:t>
            </a:r>
            <a:r>
              <a:rPr lang="en-US" dirty="0"/>
              <a:t> and the other terminal to be at the ground point</a:t>
            </a:r>
            <a:r>
              <a:rPr lang="en-US" dirty="0" smtClean="0"/>
              <a:t>.</a:t>
            </a:r>
          </a:p>
          <a:p>
            <a:r>
              <a:rPr lang="en-US" dirty="0"/>
              <a:t>The </a:t>
            </a:r>
            <a:r>
              <a:rPr lang="en-US" dirty="0" err="1"/>
              <a:t>Thevenin</a:t>
            </a:r>
            <a:r>
              <a:rPr lang="en-US" dirty="0"/>
              <a:t>-equivalent resistance is </a:t>
            </a:r>
            <a:r>
              <a:rPr lang="en-US" dirty="0" smtClean="0"/>
              <a:t>measured </a:t>
            </a:r>
            <a:r>
              <a:rPr lang="en-US" dirty="0"/>
              <a:t>across points A and B "looking back" into the circuit. It is important to first replace all voltage- and current-sources with their internal resistances. </a:t>
            </a:r>
            <a:r>
              <a:rPr lang="en-US" dirty="0" smtClean="0"/>
              <a:t>This includes replacing the </a:t>
            </a:r>
            <a:r>
              <a:rPr lang="en-US" dirty="0"/>
              <a:t>voltage source with a short circuit. For an ideal current source, this means </a:t>
            </a:r>
            <a:r>
              <a:rPr lang="en-US" dirty="0" smtClean="0"/>
              <a:t>replacing </a:t>
            </a:r>
            <a:r>
              <a:rPr lang="en-US" dirty="0"/>
              <a:t>the current source with an open circuit. Resistance can then be calculated across the terminals using the </a:t>
            </a:r>
            <a:r>
              <a:rPr lang="en-US" dirty="0" smtClean="0"/>
              <a:t>formula </a:t>
            </a:r>
            <a:r>
              <a:rPr lang="en-US" dirty="0"/>
              <a:t>for series and parallel circuits.</a:t>
            </a:r>
          </a:p>
        </p:txBody>
      </p:sp>
      <p:graphicFrame>
        <p:nvGraphicFramePr>
          <p:cNvPr id="5" name="Object 4"/>
          <p:cNvGraphicFramePr>
            <a:graphicFrameLocks noChangeAspect="1"/>
          </p:cNvGraphicFramePr>
          <p:nvPr>
            <p:extLst>
              <p:ext uri="{D42A27DB-BD31-4B8C-83A1-F6EECF244321}">
                <p14:modId xmlns:p14="http://schemas.microsoft.com/office/powerpoint/2010/main" val="3315959018"/>
              </p:ext>
            </p:extLst>
          </p:nvPr>
        </p:nvGraphicFramePr>
        <p:xfrm>
          <a:off x="376531" y="1995055"/>
          <a:ext cx="3236218" cy="4014003"/>
        </p:xfrm>
        <a:graphic>
          <a:graphicData uri="http://schemas.openxmlformats.org/presentationml/2006/ole">
            <mc:AlternateContent xmlns:mc="http://schemas.openxmlformats.org/markup-compatibility/2006">
              <mc:Choice xmlns:v="urn:schemas-microsoft-com:vml" Requires="v">
                <p:oleObj spid="_x0000_s2056" name="Worksheet" r:id="rId4" imgW="2571666" imgH="2486160" progId="Excel.Sheet.12">
                  <p:embed/>
                </p:oleObj>
              </mc:Choice>
              <mc:Fallback>
                <p:oleObj name="Worksheet" r:id="rId4" imgW="2571666" imgH="2486160" progId="Excel.Sheet.12">
                  <p:embed/>
                  <p:pic>
                    <p:nvPicPr>
                      <p:cNvPr id="0" name=""/>
                      <p:cNvPicPr/>
                      <p:nvPr/>
                    </p:nvPicPr>
                    <p:blipFill>
                      <a:blip r:embed="rId5"/>
                      <a:stretch>
                        <a:fillRect/>
                      </a:stretch>
                    </p:blipFill>
                    <p:spPr>
                      <a:xfrm>
                        <a:off x="376531" y="1995055"/>
                        <a:ext cx="3236218" cy="4014003"/>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3476104" y="2892829"/>
            <a:ext cx="8593976" cy="3897702"/>
          </a:xfrm>
          <a:prstGeom prst="rect">
            <a:avLst/>
          </a:prstGeom>
        </p:spPr>
      </p:pic>
    </p:spTree>
    <p:extLst>
      <p:ext uri="{BB962C8B-B14F-4D97-AF65-F5344CB8AC3E}">
        <p14:creationId xmlns:p14="http://schemas.microsoft.com/office/powerpoint/2010/main" val="26128216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10</TotalTime>
  <Words>582</Words>
  <Application>Microsoft Office PowerPoint</Application>
  <PresentationFormat>Widescreen</PresentationFormat>
  <Paragraphs>19</Paragraphs>
  <Slides>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9" baseType="lpstr">
      <vt:lpstr>Arial</vt:lpstr>
      <vt:lpstr>Century Gothic</vt:lpstr>
      <vt:lpstr>Mesh</vt:lpstr>
      <vt:lpstr>Worksheet</vt:lpstr>
      <vt:lpstr>EECT 111 FINAL PROJECT</vt:lpstr>
      <vt:lpstr>When combining Multiple resistors in series and Parallel several Rules apply in order to calculate the total resistance.</vt:lpstr>
      <vt:lpstr>Calculating Total Resistance, total current, total power, nodal voltages, branch currents, and power dissipation of a resistor circuit.</vt:lpstr>
      <vt:lpstr>PowerPoint Presentation</vt:lpstr>
      <vt:lpstr>Thevenin Resistance and Voltage of A Resistor Circuit</vt:lpstr>
    </vt:vector>
  </TitlesOfParts>
  <Company>Ivy Tech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EECT 111 FINAL PROJECT</dc:title>
  <dc:creator>Aaron D. Sprunger</dc:creator>
  <cp:lastModifiedBy>codyjasper58@yahoo.com</cp:lastModifiedBy>
  <cp:revision>19</cp:revision>
  <dcterms:created xsi:type="dcterms:W3CDTF">2013-12-05T23:12:44Z</dcterms:created>
  <dcterms:modified xsi:type="dcterms:W3CDTF">2015-05-07T22:25:38Z</dcterms:modified>
</cp:coreProperties>
</file>